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2"/>
  </p:notesMasterIdLst>
  <p:handoutMasterIdLst>
    <p:handoutMasterId r:id="rId13"/>
  </p:handoutMasterIdLst>
  <p:sldIdLst>
    <p:sldId id="303" r:id="rId3"/>
    <p:sldId id="800" r:id="rId4"/>
    <p:sldId id="797" r:id="rId5"/>
    <p:sldId id="798" r:id="rId6"/>
    <p:sldId id="799" r:id="rId7"/>
    <p:sldId id="787" r:id="rId8"/>
    <p:sldId id="795" r:id="rId9"/>
    <p:sldId id="801" r:id="rId10"/>
    <p:sldId id="802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8" d="100"/>
          <a:sy n="138" d="100"/>
        </p:scale>
        <p:origin x="518" y="7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19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133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704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01 Sep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S2-2006059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#88-e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30 June – 03 July 2020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SP-20xxxx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51711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6916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899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792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June 01 - 12,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SA#88-e, </a:t>
            </a:r>
            <a:r>
              <a:rPr lang="en-US" altLang="de-DE" sz="1200" dirty="0">
                <a:solidFill>
                  <a:prstClr val="white"/>
                </a:solidFill>
              </a:rPr>
              <a:t>30 June – 03 July 2020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prstClr val="white"/>
                </a:solidFill>
              </a:rPr>
              <a:t>© 3GPP 2012</a:t>
            </a:r>
            <a:endParaRPr lang="en-GB" altLang="en-US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8576770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2020 -&gt;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 since SA#88-e:</a:t>
            </a:r>
          </a:p>
          <a:p>
            <a:pPr lvl="1">
              <a:defRPr/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new Solutions </a:t>
            </a:r>
            <a:r>
              <a:rPr lang="en-US" altLang="zh-CN" sz="1400" dirty="0" smtClean="0"/>
              <a:t>have </a:t>
            </a:r>
            <a:r>
              <a:rPr lang="en-US" altLang="zh-CN" sz="1400" dirty="0"/>
              <a:t>been agreed to address various KIs.</a:t>
            </a:r>
          </a:p>
          <a:p>
            <a:pPr lvl="1">
              <a:defRPr/>
            </a:pPr>
            <a:r>
              <a:rPr lang="en-US" altLang="zh-CN" sz="1400" dirty="0" smtClean="0"/>
              <a:t>37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have </a:t>
            </a:r>
            <a:r>
              <a:rPr lang="en-US" altLang="zh-CN" sz="1400" dirty="0"/>
              <a:t>been updated to address Editor’s Notes. </a:t>
            </a:r>
            <a:endParaRPr lang="en-US" altLang="zh-CN" sz="1400" dirty="0" smtClean="0"/>
          </a:p>
          <a:p>
            <a:pPr lvl="1">
              <a:defRPr/>
            </a:pPr>
            <a:r>
              <a:rPr lang="en-US" altLang="zh-CN" sz="1400" dirty="0" smtClean="0"/>
              <a:t>KI#1 (Discovery of EAS) has been partially concluded.</a:t>
            </a:r>
          </a:p>
          <a:p>
            <a:pPr lvl="1">
              <a:defRPr/>
            </a:pPr>
            <a:r>
              <a:rPr lang="en-US" altLang="zh-CN" sz="1400" dirty="0" smtClean="0"/>
              <a:t>2 LSs were sent to SA3 and SA6 respectively for coordination.</a:t>
            </a:r>
          </a:p>
          <a:p>
            <a:pPr lvl="1">
              <a:defRPr/>
            </a:pPr>
            <a:r>
              <a:rPr lang="en-US" altLang="zh-CN" sz="1400" dirty="0"/>
              <a:t>The TR 23.748 is sent to SA plenary for information</a:t>
            </a:r>
            <a:r>
              <a:rPr lang="en-US" altLang="zh-CN" sz="1400" dirty="0" smtClean="0"/>
              <a:t>.</a:t>
            </a:r>
          </a:p>
          <a:p>
            <a:pPr lvl="1">
              <a:defRPr/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steps:</a:t>
            </a:r>
          </a:p>
          <a:p>
            <a:pPr lvl="1"/>
            <a:r>
              <a:rPr lang="en-US" altLang="zh-CN" sz="1400" dirty="0" smtClean="0"/>
              <a:t>Complete evaluation and conclusion of all </a:t>
            </a:r>
            <a:r>
              <a:rPr lang="en-US" altLang="zh-CN" sz="1400" dirty="0"/>
              <a:t>KIs. 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Submit </a:t>
            </a:r>
            <a:r>
              <a:rPr lang="en-US" altLang="zh-CN" sz="1400" dirty="0"/>
              <a:t>a </a:t>
            </a:r>
            <a:r>
              <a:rPr lang="en-US" altLang="zh-CN" sz="1400" dirty="0" smtClean="0"/>
              <a:t>WID to SA plenary for normative work.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(2/10)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88907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SA2#140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626371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</a:t>
            </a:r>
            <a:r>
              <a:rPr lang="de-DE" altLang="de-DE" sz="1200" b="1" dirty="0" smtClean="0"/>
              <a:t>v0.5.0 </a:t>
            </a:r>
            <a:r>
              <a:rPr lang="de-DE" altLang="de-DE" sz="1200" b="1" dirty="0"/>
              <a:t>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The TR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/>
              <a:t>Two LSs were sent to SA3 and SA6 respectively for coordination.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17 </a:t>
            </a:r>
            <a:r>
              <a:rPr lang="en-US" altLang="zh-CN" sz="1200" b="1" dirty="0"/>
              <a:t>existing solutions </a:t>
            </a:r>
            <a:r>
              <a:rPr lang="en-US" altLang="zh-CN" sz="1200" b="1" dirty="0" smtClean="0"/>
              <a:t>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The key issue was partially concluded (on URSP/ECS provisioning/ Distributed Anchor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Resolve ENs </a:t>
            </a:r>
            <a:r>
              <a:rPr lang="en-US" altLang="zh-CN" sz="1200" b="1" dirty="0" smtClean="0"/>
              <a:t>in solutions and conclusion parts; Complete Key issue conclusion (on Session Breakout connectivity model).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5 new solutions were approved, 11 </a:t>
            </a:r>
            <a:r>
              <a:rPr lang="en-US" altLang="zh-CN" sz="1200" b="1" dirty="0"/>
              <a:t>existing solutions </a:t>
            </a:r>
            <a:r>
              <a:rPr lang="en-US" altLang="zh-CN" sz="1200" b="1" dirty="0" smtClean="0"/>
              <a:t>were revised. Totally 25 </a:t>
            </a:r>
            <a:r>
              <a:rPr lang="en-US" altLang="zh-CN" sz="1200" b="1" dirty="0"/>
              <a:t>solutions for </a:t>
            </a:r>
            <a:r>
              <a:rPr lang="en-US" altLang="zh-CN" sz="1200" b="1" dirty="0" smtClean="0"/>
              <a:t>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b="1" dirty="0" smtClean="0"/>
              <a:t>Classify </a:t>
            </a:r>
            <a:r>
              <a:rPr lang="en-US" altLang="zh-CN" sz="1200" b="1" dirty="0"/>
              <a:t>the solutions based on different aspects; </a:t>
            </a:r>
            <a:r>
              <a:rPr lang="en-US" altLang="zh-CN" sz="1200" b="1" dirty="0" smtClean="0"/>
              <a:t>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1 </a:t>
            </a:r>
            <a:r>
              <a:rPr lang="en-US" altLang="zh-CN" sz="1200" b="1" dirty="0"/>
              <a:t>new </a:t>
            </a:r>
            <a:r>
              <a:rPr lang="en-US" altLang="zh-CN" sz="1200" b="1" dirty="0" smtClean="0"/>
              <a:t>solution was </a:t>
            </a:r>
            <a:r>
              <a:rPr lang="en-US" altLang="zh-CN" sz="1200" b="1" dirty="0"/>
              <a:t>approved, </a:t>
            </a:r>
            <a:r>
              <a:rPr lang="en-US" altLang="zh-CN" sz="1200" b="1" dirty="0" smtClean="0"/>
              <a:t>7 </a:t>
            </a:r>
            <a:r>
              <a:rPr lang="en-US" altLang="zh-CN" sz="1200" b="1" dirty="0"/>
              <a:t>existing solutions </a:t>
            </a:r>
            <a:r>
              <a:rPr lang="en-US" altLang="zh-CN" sz="1200" b="1" dirty="0" smtClean="0"/>
              <a:t>were revised. </a:t>
            </a:r>
            <a:r>
              <a:rPr lang="en-US" altLang="zh-CN" sz="1200" b="1" dirty="0"/>
              <a:t>Totally </a:t>
            </a:r>
            <a:r>
              <a:rPr lang="en-US" altLang="zh-CN" sz="1200" b="1" dirty="0" smtClean="0"/>
              <a:t>10 </a:t>
            </a:r>
            <a:r>
              <a:rPr lang="en-US" altLang="zh-CN" sz="1200" b="1" dirty="0"/>
              <a:t>solutions for </a:t>
            </a:r>
            <a:r>
              <a:rPr lang="en-US" altLang="zh-CN" sz="1200" b="1" dirty="0" smtClean="0"/>
              <a:t>KI#3.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b="1" dirty="0" smtClean="0"/>
              <a:t>Evaluate </a:t>
            </a:r>
            <a:r>
              <a:rPr lang="en-US" altLang="zh-CN" sz="1200" b="1" dirty="0"/>
              <a:t>solutions</a:t>
            </a:r>
            <a:r>
              <a:rPr lang="en-US" altLang="zh-CN" sz="1200" b="1" dirty="0" smtClean="0"/>
              <a:t> and </a:t>
            </a:r>
            <a:r>
              <a:rPr lang="en-US" altLang="zh-CN" sz="1200" b="1" dirty="0"/>
              <a:t>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2 </a:t>
            </a:r>
            <a:r>
              <a:rPr lang="en-US" altLang="zh-CN" sz="1200" b="1" dirty="0"/>
              <a:t>existing solutions </a:t>
            </a:r>
            <a:r>
              <a:rPr lang="en-US" altLang="zh-CN" sz="1200" b="1" dirty="0" smtClean="0"/>
              <a:t>were </a:t>
            </a:r>
            <a:r>
              <a:rPr lang="en-US" altLang="zh-CN" sz="1200" b="1" dirty="0"/>
              <a:t>revised</a:t>
            </a:r>
            <a:r>
              <a:rPr lang="en-US" altLang="zh-CN" sz="1200" b="1" dirty="0" smtClean="0"/>
              <a:t>.</a:t>
            </a:r>
            <a:r>
              <a:rPr lang="en-US" altLang="zh-CN" sz="1200" b="1" dirty="0"/>
              <a:t> Totally </a:t>
            </a:r>
            <a:r>
              <a:rPr lang="en-US" altLang="zh-CN" sz="1200" b="1" dirty="0" smtClean="0"/>
              <a:t>2 </a:t>
            </a:r>
            <a:r>
              <a:rPr lang="en-US" altLang="zh-CN" sz="1200" b="1" dirty="0"/>
              <a:t>solutions for </a:t>
            </a:r>
            <a:r>
              <a:rPr lang="en-US" altLang="zh-CN" sz="1200" b="1" dirty="0" smtClean="0"/>
              <a:t>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Overall evaluation was approved. 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b="1" dirty="0" smtClean="0"/>
              <a:t>Conclude </a:t>
            </a:r>
            <a:r>
              <a:rPr lang="en-US" altLang="zh-CN" sz="1200" b="1" dirty="0"/>
              <a:t>the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1033810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SA2#140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LDNSR placement issue needs to be resolved.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</a:t>
            </a:r>
            <a:r>
              <a:rPr lang="de-DE" sz="1800" b="1" dirty="0" smtClean="0"/>
              <a:t>SA2#141</a:t>
            </a:r>
            <a:r>
              <a:rPr lang="en-US" altLang="zh-CN" sz="1800" b="1" dirty="0" smtClean="0"/>
              <a:t>e</a:t>
            </a:r>
            <a:r>
              <a:rPr lang="de-DE" sz="1800" b="1" dirty="0" smtClean="0"/>
              <a:t>):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Conclusions </a:t>
            </a:r>
            <a:r>
              <a:rPr lang="en-US" altLang="zh-CN" sz="1400" b="1" dirty="0"/>
              <a:t>for KI#2, KI#3, KI#5 and session breakout case of KI#1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Proposals for new solution, new/updated key issue will NOT be discussed.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Any update to existing solution should focus on resolving ENs and keep the solution stable.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 smtClean="0"/>
              <a:t>SA2#141e: Concluding all KIs.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 smtClean="0"/>
              <a:t>e: All </a:t>
            </a:r>
            <a:r>
              <a:rPr lang="en-US" altLang="zh-CN" sz="1400" b="1" dirty="0"/>
              <a:t>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2013505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SA2#139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31413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</a:t>
            </a:r>
            <a:r>
              <a:rPr lang="en-US" altLang="zh-CN" sz="1200" b="1" dirty="0" smtClean="0"/>
              <a:t>Totally 24 solutions for KI#1 in the TR.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Risk: The solutions are diverging, based on different assumptions (e.g. </a:t>
            </a:r>
            <a:r>
              <a:rPr lang="en-US" altLang="zh-CN" sz="1200" b="1" dirty="0" err="1" smtClean="0"/>
              <a:t>stateful</a:t>
            </a:r>
            <a:r>
              <a:rPr lang="en-US" altLang="zh-CN" sz="1200" b="1" dirty="0" smtClean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Overall </a:t>
            </a:r>
            <a:r>
              <a:rPr lang="en-US" altLang="zh-CN" sz="1200" b="1" dirty="0" smtClean="0"/>
              <a:t>evaluation. 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Resolving ENs of existing solutions</a:t>
            </a:r>
            <a:r>
              <a:rPr lang="en-US" altLang="de-DE" sz="1400" b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Overall </a:t>
            </a:r>
            <a:r>
              <a:rPr lang="de-DE" altLang="de-DE" sz="1400" b="1" dirty="0"/>
              <a:t>evaluation</a:t>
            </a:r>
            <a:r>
              <a:rPr lang="en-US" altLang="de-DE" sz="1400" b="1" dirty="0"/>
              <a:t> and conclusion </a:t>
            </a:r>
            <a:r>
              <a:rPr lang="en-US" altLang="de-DE" sz="1400" b="1" dirty="0" smtClean="0"/>
              <a:t>for </a:t>
            </a:r>
            <a:r>
              <a:rPr lang="en-US" altLang="de-DE" sz="1400" b="1" dirty="0"/>
              <a:t>KI#1 and </a:t>
            </a:r>
            <a:r>
              <a:rPr lang="en-US" altLang="de-DE" sz="1400" b="1" dirty="0" smtClean="0"/>
              <a:t>KI#5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</a:t>
            </a:r>
            <a:r>
              <a:rPr lang="en-US" altLang="zh-CN" sz="1400" b="1" dirty="0" smtClean="0"/>
              <a:t>KI#1 and </a:t>
            </a:r>
            <a:r>
              <a:rPr lang="en-US" altLang="zh-CN" sz="1400" b="1" dirty="0"/>
              <a:t>KI#5. Sending TR to SA plenary for </a:t>
            </a:r>
            <a:r>
              <a:rPr lang="en-US" altLang="zh-CN" sz="1400" b="1" dirty="0" smtClean="0"/>
              <a:t>information. 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7705</TotalTime>
  <Words>1150</Words>
  <Application>Microsoft Office PowerPoint</Application>
  <PresentationFormat>On-screen Show (4:3)</PresentationFormat>
  <Paragraphs>159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FS_enh_EC Status Report</vt:lpstr>
      <vt:lpstr>PowerPoint Presentation</vt:lpstr>
      <vt:lpstr>FS_enh_EC status after SA2#140e (1/2)</vt:lpstr>
      <vt:lpstr>FS_enh_EC status after SA2#140e (2/2)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Huawei_Nihui</cp:lastModifiedBy>
  <cp:revision>1380</cp:revision>
  <dcterms:created xsi:type="dcterms:W3CDTF">2008-08-30T09:32:10Z</dcterms:created>
  <dcterms:modified xsi:type="dcterms:W3CDTF">2020-09-04T15:05:19Z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(3)+lrhHzbjpyHsULzgkw8WXTxHKkDP6atQzXacrpd0MyYGKxdnhyFmpS1l/hFcYRCePXIzsSwh
Rb+aE11Kar/D4CHkN3h94/BxtW28TGWajFy6GORkQN4gP2y0kQL69YScBznXrXF1DTjz4q6f
Np19dKfnef998UlgH/pa/QAjipitAh8hDJicenOUNzV3wwiWTwRn1XhnhzbS6I1BAgBk99cB
dd48QKssQTsOJLICqC</vt:lpwstr>
  </property>
  <property fmtid="{D5CDD505-2E9C-101B-9397-08002B2CF9AE}" pid="9" name="_2015_ms_pID_7253431">
    <vt:lpwstr>6KEX77cWeOpWelXIdI2lOALxiJE6gIgdU1x483b+cJLskPxH4H+BLe
fT2fAsIOUDveQft4o+9UDpKh0owi4O632z9hluC/T3HUE7UIUAIdFKUPhyZgz6tYFD9iNaLV
kyt11PaH4ptIy1vWXPqcJoSJXv6oWh09cvW4GEEAMGna5+Emh/85qzbkuqXx3C9zjyo8/crX
IR2U5TqY1h3HDS6s75y599xl9X3NxYHANoQe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